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4" r:id="rId3"/>
    <p:sldId id="256" r:id="rId4"/>
    <p:sldId id="263" r:id="rId5"/>
    <p:sldId id="266" r:id="rId6"/>
    <p:sldId id="267" r:id="rId7"/>
    <p:sldId id="268" r:id="rId8"/>
    <p:sldId id="269" r:id="rId9"/>
    <p:sldId id="257" r:id="rId10"/>
    <p:sldId id="271" r:id="rId11"/>
    <p:sldId id="270" r:id="rId12"/>
    <p:sldId id="259" r:id="rId13"/>
    <p:sldId id="260" r:id="rId14"/>
    <p:sldId id="262" r:id="rId15"/>
    <p:sldId id="258" r:id="rId16"/>
    <p:sldId id="26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8"/>
    <p:restoredTop sz="94681"/>
  </p:normalViewPr>
  <p:slideViewPr>
    <p:cSldViewPr snapToGrid="0" snapToObjects="1">
      <p:cViewPr varScale="1">
        <p:scale>
          <a:sx n="81" d="100"/>
          <a:sy n="81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88DAA-376E-5249-99D9-55923880F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FF92AE-05B5-C54F-A0ED-5C4BB3EF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32DCF3-7C71-F64F-994D-B1156F3E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438890-8207-FE4B-97AD-83CA95DB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68E195-B6AA-D141-BEB4-B33148EC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2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A8A5C-511D-B04A-8F86-757EC117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EC639E-963C-0843-BDA5-E3E047E81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2C3AD0-6294-D040-8357-2CF45EB6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FAB46-9935-FF4F-9C5F-A1236AEB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0D085F-A594-5C46-AE41-E27D36AA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8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09DBDDD-8262-B04D-B629-6FD07A873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5063DE-DD93-5341-BEDD-5FEA0B5E9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7ED74-6C36-254F-AA50-5186F0DD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D1E28C-72A2-3F4A-914C-BDB9578E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CEA645-4F52-C14B-8442-4ADCBC2B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7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F1012-EB24-8241-B27D-B465A9BD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2C1BAF-DDF0-AA41-88B5-4CC18B3BF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2AC71B-6FCA-1A4F-B702-1B32F51B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3FF720-1D2F-F34C-9042-C329F8A5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372498-7ED4-9148-BDAB-E30B5D30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2F52A-D33F-FE46-8CE1-E577436A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B5C3BA-B2DA-5548-84F1-7BABE923B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3A4314-D228-1C4E-A24B-F0664037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58BC09-14AD-C04C-9ABF-B0FB445A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50CE98-F85A-EE4C-AF1E-B128C682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E8E02-231E-B04D-9A47-A146FBAC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9D359-EB10-1140-B461-055E6DAC7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518EB8-449D-5F40-915A-B1E5ECB94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93A13E-5879-2849-B832-F5F47B2F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DE2F69-179E-3241-A641-CD3262A9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13C4A7-583B-BB41-8682-A8F3449A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3E974-B49B-6746-9812-AA90757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BB6322-6A04-4D44-B48B-DDEC546C4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C10206-ADE9-0041-BEFB-1DF56B92F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9C587A-24FD-7049-8ACD-5277E88C1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F68F01-C3B7-6545-AA9B-8077344D4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42405E-3A74-6F48-8A2C-CF64C30A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B42213-82BF-EA4A-833F-5BA36FE5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AD0F6D-81C6-D440-AD97-1C050077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2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F9652-BD49-064E-873F-B0FEB6CE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C7415D-744D-B54F-8E84-60C44849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5429B4-A63F-0C4D-8AF7-A8A5EB4E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84F3A8-4B4F-DD41-8E6F-9235A5D4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7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022D8EB-0F46-5F47-BF6C-FC0B28C5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3EC6A7-36FE-CA44-9B30-5C392C71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AFC189-44B1-B54A-91B5-4F0D3C6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9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92510-1179-F44D-821D-7DD9143D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5FDC6-F4CF-3645-B9E0-3017335E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64831C-24AF-3443-BCA8-982F87DE5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A069F4-A1E0-D640-93AA-9F677D45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70CED3-1705-C046-9B4A-8CD597FB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6C3978-0767-204C-82C6-ED7D8108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2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12511-23D7-CD4C-BC4A-7DD42BAC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B968EA-6E15-4845-8DEA-29525E2CB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4612B7-C466-2542-A83D-CDFFC0D91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BB9AF9-E5A5-E645-8C39-8129A406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F03EB2-3253-7A46-AFA2-EEFDC3D8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03B54E-F5E3-6940-9BF3-C3510EC4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6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520E98-C5DB-4141-A207-721AFA77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1AF764-3EBE-2D4C-806A-CA735B424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FB954F-E1E0-0549-8DB6-876E780CE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F57B-9956-914D-AD37-369BE8412F4A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501EA7-C7F0-F644-A170-44C434274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A16D01-7259-5E42-8DE9-64288B1B3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1728-D8C9-C64C-8767-22554D085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3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48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50">
            <a:extLst>
              <a:ext uri="{FF2B5EF4-FFF2-40B4-BE49-F238E27FC236}">
                <a16:creationId xmlns:a16="http://schemas.microsoft.com/office/drawing/2014/main" id="{808D3699-71D0-43ED-A7CE-F02D1DA04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722" y="3131936"/>
            <a:ext cx="1240640" cy="1240638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72EC9D-C9F1-E040-9EB4-EE35A4CC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993914"/>
            <a:ext cx="4572192" cy="34747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Poradna</a:t>
            </a:r>
            <a:r>
              <a:rPr lang="en-US" sz="5600" dirty="0"/>
              <a:t> pro </a:t>
            </a:r>
            <a:r>
              <a:rPr lang="en-US" sz="5600" dirty="0" err="1"/>
              <a:t>speciální</a:t>
            </a:r>
            <a:r>
              <a:rPr lang="en-US" sz="5600" dirty="0"/>
              <a:t> </a:t>
            </a:r>
            <a:r>
              <a:rPr lang="en-US" sz="5600" dirty="0" err="1"/>
              <a:t>vzdělávací</a:t>
            </a:r>
            <a:r>
              <a:rPr lang="en-US" sz="5600" dirty="0"/>
              <a:t> </a:t>
            </a:r>
            <a:r>
              <a:rPr lang="en-US" sz="5600" dirty="0" err="1"/>
              <a:t>potřeby</a:t>
            </a:r>
            <a:r>
              <a:rPr lang="en-US" sz="5600" dirty="0"/>
              <a:t> </a:t>
            </a:r>
          </a:p>
        </p:txBody>
      </p:sp>
      <p:sp>
        <p:nvSpPr>
          <p:cNvPr id="70" name="Freeform: Shape 52">
            <a:extLst>
              <a:ext uri="{FF2B5EF4-FFF2-40B4-BE49-F238E27FC236}">
                <a16:creationId xmlns:a16="http://schemas.microsoft.com/office/drawing/2014/main" id="{48A6DC93-4348-48FB-A1F6-6E8F5C960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111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patro, interiér, nábytek&#10;&#10;Popis byl vytvořen automaticky">
            <a:extLst>
              <a:ext uri="{FF2B5EF4-FFF2-40B4-BE49-F238E27FC236}">
                <a16:creationId xmlns:a16="http://schemas.microsoft.com/office/drawing/2014/main" id="{6DC12A5D-94EB-0346-8D4E-F68C66A4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prstClr val="white"/>
            </a:duotone>
          </a:blip>
          <a:srcRect t="15225" r="-1" b="-1"/>
          <a:stretch/>
        </p:blipFill>
        <p:spPr>
          <a:xfrm>
            <a:off x="6124764" y="10"/>
            <a:ext cx="6067239" cy="6857990"/>
          </a:xfrm>
          <a:custGeom>
            <a:avLst/>
            <a:gdLst/>
            <a:ahLst/>
            <a:cxnLst/>
            <a:rect l="l" t="t" r="r" b="b"/>
            <a:pathLst>
              <a:path w="6067239" h="6858000">
                <a:moveTo>
                  <a:pt x="1619628" y="0"/>
                </a:moveTo>
                <a:lnTo>
                  <a:pt x="6067239" y="0"/>
                </a:lnTo>
                <a:lnTo>
                  <a:pt x="6067239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FE71BF-184E-8248-9E81-25BD56676F5F}"/>
              </a:ext>
            </a:extLst>
          </p:cNvPr>
          <p:cNvSpPr txBox="1"/>
          <p:nvPr/>
        </p:nvSpPr>
        <p:spPr>
          <a:xfrm>
            <a:off x="309282" y="4975412"/>
            <a:ext cx="557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Kde nás najdete: Třída Budovatelů, 2830 / 3Most</a:t>
            </a:r>
          </a:p>
          <a:p>
            <a:r>
              <a:rPr lang="cs-CZ" dirty="0"/>
              <a:t>Mobil: 731 555 892</a:t>
            </a:r>
          </a:p>
          <a:p>
            <a:r>
              <a:rPr lang="cs-CZ" dirty="0"/>
              <a:t>PhDr. Miroslava Sedlárová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6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C74D610-8090-A646-B173-A79880BB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Obsah hodiny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071D6-5C6C-744C-8561-33A93340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Vyšetření klienta  + diagnostika (první setkání)</a:t>
            </a:r>
          </a:p>
          <a:p>
            <a:r>
              <a:rPr lang="cs-CZ" sz="1800">
                <a:solidFill>
                  <a:schemeClr val="tx2"/>
                </a:solidFill>
              </a:rPr>
              <a:t>Hodina probíhá v časových intervalech, které jsou vždy přizpůsobeny věku klienta. Dbáme na terapie hravou a motivační formou.</a:t>
            </a:r>
          </a:p>
          <a:p>
            <a:r>
              <a:rPr lang="cs-CZ" sz="1800">
                <a:solidFill>
                  <a:schemeClr val="tx2"/>
                </a:solidFill>
              </a:rPr>
              <a:t>Gymnastika jazyka, orogymnastika, dechová cvičení, hry s mluvidly.</a:t>
            </a:r>
          </a:p>
          <a:p>
            <a:r>
              <a:rPr lang="cs-CZ" sz="1800">
                <a:solidFill>
                  <a:schemeClr val="tx2"/>
                </a:solidFill>
              </a:rPr>
              <a:t>Artikulační cvičení – zaměřené na individuální potřeby klientů.</a:t>
            </a:r>
          </a:p>
          <a:p>
            <a:r>
              <a:rPr lang="cs-CZ" sz="1800">
                <a:solidFill>
                  <a:schemeClr val="tx2"/>
                </a:solidFill>
              </a:rPr>
              <a:t>Motorika – jemná + hrubá s využitím říkadel a grafomotoriky.</a:t>
            </a:r>
          </a:p>
          <a:p>
            <a:r>
              <a:rPr lang="cs-CZ" sz="1800">
                <a:solidFill>
                  <a:schemeClr val="tx2"/>
                </a:solidFill>
              </a:rPr>
              <a:t>Sluchová a jazyková cvičení + nácvik hlásek, postavení mluvidel.</a:t>
            </a:r>
          </a:p>
          <a:p>
            <a:r>
              <a:rPr lang="cs-CZ" sz="1800">
                <a:solidFill>
                  <a:schemeClr val="tx2"/>
                </a:solidFill>
              </a:rPr>
              <a:t>Posledních 10 minut je věnováno společnému cvičení s rodiči (pokud je dítě na terapii samo)</a:t>
            </a:r>
          </a:p>
        </p:txBody>
      </p:sp>
    </p:spTree>
    <p:extLst>
      <p:ext uri="{BB962C8B-B14F-4D97-AF65-F5344CB8AC3E}">
        <p14:creationId xmlns:p14="http://schemas.microsoft.com/office/powerpoint/2010/main" val="15585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9528F5E-91F6-BA41-A33B-E9F5EF3B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Obsah hodiny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A4BCE-C975-0A42-A03E-9A449C15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K terapii využíváme motivačních her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Podpůrné motivační pomůcky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Sebehodnocení  - zpětnou vazbu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Také se zaměřujeme na rozvoj motoriky, která velmi důležitá při osvojování řeči dítěte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Dítě může být na terapii samo, nebo s rodičem. 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7679BEA-C8EC-1E4B-AB9E-2C90A409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Obsah cvičení rodičů s dětmi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394BE-BC3C-EA41-95B2-5967F8C3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Vzhledem k rychlému pohybovému vývoji v tomto období a velké škále pohybových dovedností cvičíme v několika věkových kategoriích.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1400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Uvedené věkové rozmezí je orientační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15 měsíců  (vhodné pro děti, které lezou a začínají nám chodit)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 18 měsíců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18 -  24 měsíců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– 30 měsíců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– 3,5 roků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dětmi cvičí maminka nebo tatínek dle ukázky lektorky, později děti zvládají samy.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Pomůcky: motivují děti k pohybu, rozvíjejí jejich jemnou motoriku, vnímání barev a tvarů.</a:t>
            </a: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řeči, vnímání rytmu: cvičení doprovází básničky a písničky. Děti si jich mnoho zapamatují a cvičení v rytmu je baví a velmi významně podporuje rozvoj řeči.</a:t>
            </a:r>
          </a:p>
        </p:txBody>
      </p:sp>
    </p:spTree>
    <p:extLst>
      <p:ext uri="{BB962C8B-B14F-4D97-AF65-F5344CB8AC3E}">
        <p14:creationId xmlns:p14="http://schemas.microsoft.com/office/powerpoint/2010/main" val="18447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2AA70EB-D76B-5443-A778-C540A549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Skotačíme s hrošíkem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CB3CA6B-2FE7-B94B-81FB-82CBCA70C635}"/>
              </a:ext>
            </a:extLst>
          </p:cNvPr>
          <p:cNvSpPr txBox="1"/>
          <p:nvPr/>
        </p:nvSpPr>
        <p:spPr>
          <a:xfrm>
            <a:off x="6564885" y="889375"/>
            <a:ext cx="469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Cvičení, kde si dětičky zacvičí bez rodičů jedná se o  vhodné období pro zapojení dítěte do kolektivu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4CA49E-A9FD-9D4F-B905-C8355544FEED}"/>
              </a:ext>
            </a:extLst>
          </p:cNvPr>
          <p:cNvSpPr txBox="1"/>
          <p:nvPr/>
        </p:nvSpPr>
        <p:spPr>
          <a:xfrm>
            <a:off x="6451026" y="2019669"/>
            <a:ext cx="56972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Cvičení, kde si děti zacvičí bez rodičů. Mohou si tak vyzkoušet samostatné cvičení.</a:t>
            </a:r>
          </a:p>
          <a:p>
            <a:endParaRPr lang="cs-CZ" dirty="0"/>
          </a:p>
          <a:p>
            <a:r>
              <a:rPr lang="cs-CZ" dirty="0"/>
              <a:t>Cvičení je prováděno hravou a zábavnou formou.</a:t>
            </a:r>
          </a:p>
          <a:p>
            <a:r>
              <a:rPr lang="cs-CZ" dirty="0"/>
              <a:t>Vedeme děti ke správnému držení těla, zařazujeme aktivity  vhodné pro správný vývoj dítěte.</a:t>
            </a:r>
          </a:p>
          <a:p>
            <a:endParaRPr lang="cs-CZ" dirty="0"/>
          </a:p>
          <a:p>
            <a:r>
              <a:rPr lang="cs-CZ" dirty="0"/>
              <a:t>Dítě se učí spolupracovat, hledá si své kamarády, rozvíjí se jeho pohybová aktivita a řeč, která úzce s motoriku souvisí.</a:t>
            </a:r>
          </a:p>
          <a:p>
            <a:endParaRPr lang="cs-CZ" dirty="0"/>
          </a:p>
          <a:p>
            <a:r>
              <a:rPr lang="cs-CZ" b="1" u="sng" dirty="0"/>
              <a:t>Cvičení probíhá ve skupince maximálně pěti dětí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9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A4A5833-C18A-8E44-A474-BBFE56C4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Předškoláci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10A30E-C2B0-C04B-AA80-7687273A7E8D}"/>
              </a:ext>
            </a:extLst>
          </p:cNvPr>
          <p:cNvSpPr txBox="1"/>
          <p:nvPr/>
        </p:nvSpPr>
        <p:spPr>
          <a:xfrm>
            <a:off x="6638306" y="795647"/>
            <a:ext cx="46726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Pomáháme s dobrým startem do školy</a:t>
            </a:r>
          </a:p>
          <a:p>
            <a:r>
              <a:rPr lang="cs-CZ" dirty="0"/>
              <a:t>Vstup do základní školy znamená pro dítě a pro celou rodinu velkou životní změnu. Učí se cíleně pracovat, poslouchat, soustředit se a plnit zadané úkoly.</a:t>
            </a:r>
            <a:br>
              <a:rPr lang="cs-CZ" dirty="0"/>
            </a:br>
            <a:r>
              <a:rPr lang="cs-CZ" dirty="0"/>
              <a:t>V novém prostředí se najednou spoléhá samo na sebe. Proto je jeho příprava na školu důležitá.</a:t>
            </a:r>
          </a:p>
          <a:p>
            <a:r>
              <a:rPr lang="cs-CZ" dirty="0"/>
              <a:t> zaměřujeme se </a:t>
            </a:r>
            <a:r>
              <a:rPr lang="cs-CZ"/>
              <a:t>na rozvoj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3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A694167-8BC4-FD4A-8854-1C8C6EBE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908263"/>
            <a:ext cx="10158984" cy="2274996"/>
          </a:xfrm>
        </p:spPr>
        <p:txBody>
          <a:bodyPr anchor="b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Cenník lekcí  1 hodina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C07A3-7DDD-B84A-9B3B-44AED490C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52971"/>
            <a:ext cx="10158984" cy="259689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Cvičení rodičů s dětmi    200 Kč  </a:t>
            </a:r>
          </a:p>
          <a:p>
            <a:r>
              <a:rPr lang="cs-CZ" sz="1800" dirty="0">
                <a:solidFill>
                  <a:schemeClr val="bg1"/>
                </a:solidFill>
              </a:rPr>
              <a:t>Předškoláci                       250 Kč</a:t>
            </a:r>
          </a:p>
          <a:p>
            <a:r>
              <a:rPr lang="cs-CZ" sz="1800" dirty="0">
                <a:solidFill>
                  <a:schemeClr val="bg1"/>
                </a:solidFill>
              </a:rPr>
              <a:t>Skotačíme s hrošíkem     200 Kč</a:t>
            </a:r>
          </a:p>
          <a:p>
            <a:r>
              <a:rPr lang="cs-CZ" sz="1800" dirty="0">
                <a:solidFill>
                  <a:schemeClr val="bg1"/>
                </a:solidFill>
              </a:rPr>
              <a:t>Logopedie                        300 Kč</a:t>
            </a:r>
          </a:p>
          <a:p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868AC-D89F-D34B-8628-BA3CBB73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D9246B-36CB-3D4C-8B98-72505672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6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6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7AF4C26-CC2D-9C4E-8848-E99051AA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Co u nás najdete?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0AAB8-229A-B846-AF34-6C341860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cs-CZ" sz="1500">
                <a:solidFill>
                  <a:schemeClr val="tx2"/>
                </a:solidFill>
              </a:rPr>
              <a:t>Terapie  komunikačních schopností (logopedie)</a:t>
            </a:r>
          </a:p>
          <a:p>
            <a:pPr marL="0" indent="0">
              <a:buNone/>
            </a:pPr>
            <a:r>
              <a:rPr lang="cs-CZ" sz="1500">
                <a:solidFill>
                  <a:schemeClr val="tx2"/>
                </a:solidFill>
              </a:rPr>
              <a:t>     Individuální práce s klientem. Terapie trvá 1 hodinu, rodič je názorně poučen jak s dítětem  pracovat.</a:t>
            </a:r>
          </a:p>
          <a:p>
            <a:r>
              <a:rPr lang="cs-CZ" sz="1500">
                <a:solidFill>
                  <a:schemeClr val="tx2"/>
                </a:solidFill>
              </a:rPr>
              <a:t>Cvičení rodičů a dětí (skupinkové cvičení 1 – 3,5 roku)</a:t>
            </a:r>
          </a:p>
          <a:p>
            <a:pPr marL="0" indent="0">
              <a:buNone/>
            </a:pPr>
            <a:r>
              <a:rPr lang="cs-CZ" sz="1500">
                <a:solidFill>
                  <a:schemeClr val="tx2"/>
                </a:solidFill>
              </a:rPr>
              <a:t>     Skupinka se skládá s pěti dětí + rodič. Vždy se dbá na sourodou věkovou skupinku.</a:t>
            </a:r>
          </a:p>
          <a:p>
            <a:r>
              <a:rPr lang="cs-CZ" sz="1500">
                <a:solidFill>
                  <a:schemeClr val="tx2"/>
                </a:solidFill>
              </a:rPr>
              <a:t>Skupinové pohybové aktivity dětí  - skotačíme s hrošíkem ( 3 – 5let)</a:t>
            </a:r>
          </a:p>
          <a:p>
            <a:pPr marL="0" indent="0">
              <a:buNone/>
            </a:pPr>
            <a:r>
              <a:rPr lang="cs-CZ" sz="1500">
                <a:solidFill>
                  <a:schemeClr val="tx2"/>
                </a:solidFill>
              </a:rPr>
              <a:t>      Skupinka pěti dětí, které se již dokáží samostatně zapojovat do kolektivu.</a:t>
            </a:r>
          </a:p>
          <a:p>
            <a:r>
              <a:rPr lang="cs-CZ" sz="1500">
                <a:solidFill>
                  <a:schemeClr val="tx2"/>
                </a:solidFill>
              </a:rPr>
              <a:t>Práce s předškoláky – startujeme do 1 třídy </a:t>
            </a:r>
          </a:p>
          <a:p>
            <a:pPr marL="0" indent="0">
              <a:buNone/>
            </a:pPr>
            <a:r>
              <a:rPr lang="cs-CZ" sz="1500">
                <a:solidFill>
                  <a:schemeClr val="tx2"/>
                </a:solidFill>
              </a:rPr>
              <a:t>    Skupinka 4 – 5 ti dětí. Důraz na všestranný rozvoj dítěte. ( e také možná individuální příprava dítěte)</a:t>
            </a:r>
          </a:p>
          <a:p>
            <a:pPr marL="0" indent="0">
              <a:buNone/>
            </a:pPr>
            <a:endParaRPr lang="cs-CZ" sz="15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500">
                <a:solidFill>
                  <a:schemeClr val="tx2"/>
                </a:solidFill>
              </a:rPr>
              <a:t>    Těšíme se na Vás  </a:t>
            </a:r>
            <a:r>
              <a:rPr lang="cs-CZ" sz="1500">
                <a:solidFill>
                  <a:schemeClr val="tx2"/>
                </a:solidFill>
                <a:sym typeface="Wingdings" pitchFamily="2" charset="2"/>
              </a:rPr>
              <a:t>  PhDr. Miroslava Sedlárová</a:t>
            </a:r>
            <a:endParaRPr lang="cs-CZ" sz="1500">
              <a:solidFill>
                <a:schemeClr val="tx2"/>
              </a:solidFill>
            </a:endParaRPr>
          </a:p>
          <a:p>
            <a:endParaRPr lang="cs-CZ" sz="1500">
              <a:solidFill>
                <a:schemeClr val="tx2"/>
              </a:solidFill>
            </a:endParaRPr>
          </a:p>
          <a:p>
            <a:endParaRPr lang="cs-CZ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44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CDB4300C-C308-7042-A185-EA3E1A28A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cs-CZ" sz="4800">
                <a:solidFill>
                  <a:schemeClr val="bg1"/>
                </a:solidFill>
              </a:rPr>
              <a:t>Náš záměr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F8376AE-AB03-1A4D-B7E4-8D8F609C0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cs-CZ">
                <a:solidFill>
                  <a:schemeClr val="tx2"/>
                </a:solidFill>
              </a:rPr>
              <a:t>Dbáme na promyšlenou metodiku, která je založena na znalosti psychomotorického vývoje dítěte, pedagogiky, psychologie a na zkušenostech s prací s dětmi různého věku.</a:t>
            </a:r>
          </a:p>
          <a:p>
            <a:pPr algn="l"/>
            <a:endParaRPr lang="cs-CZ">
              <a:solidFill>
                <a:schemeClr val="tx2"/>
              </a:solidFill>
            </a:endParaRPr>
          </a:p>
          <a:p>
            <a:pPr algn="l"/>
            <a:r>
              <a:rPr lang="cs-CZ">
                <a:solidFill>
                  <a:schemeClr val="tx2"/>
                </a:solidFill>
              </a:rPr>
              <a:t>Aktivity jsou vybírány tak, aby rozvíjely dovednosti a schopnosti Vašeho dítěte dle jejich aktuálních možností.</a:t>
            </a:r>
          </a:p>
        </p:txBody>
      </p:sp>
    </p:spTree>
    <p:extLst>
      <p:ext uri="{BB962C8B-B14F-4D97-AF65-F5344CB8AC3E}">
        <p14:creationId xmlns:p14="http://schemas.microsoft.com/office/powerpoint/2010/main" val="24583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8152EF4-02C8-A246-B7F7-BF54F5FB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Logopedie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C125E81-2DC0-DC49-8D20-CD4A49328FA3}"/>
              </a:ext>
            </a:extLst>
          </p:cNvPr>
          <p:cNvSpPr/>
          <p:nvPr/>
        </p:nvSpPr>
        <p:spPr>
          <a:xfrm>
            <a:off x="6200286" y="308758"/>
            <a:ext cx="52950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by nás mělo zajímat?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675E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Velmi častou otázkou je, kdy začít s logopedií? Je to otázka, kterou si klade celá řada rodičů.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675E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Kdy vůbec začít chodit s dítětem na logopedii“? </a:t>
            </a:r>
            <a:r>
              <a:rPr lang="cs-CZ" dirty="0">
                <a:solidFill>
                  <a:srgbClr val="675E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Někteří rodiče se domnívají, že je dost času a výslovnost se určitě upraví sama bez odborné pomoci. Jiní jsou zase nervózní z toho, že jejich dítě ještě ve třech letech neumí vyslovit </a:t>
            </a:r>
            <a:r>
              <a:rPr lang="cs-CZ" dirty="0" err="1">
                <a:solidFill>
                  <a:srgbClr val="675E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>
                <a:solidFill>
                  <a:srgbClr val="675E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proto chtějí začít s logopedií co nejdříve. Kdy je tedy ta správná doba?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F1C862E-629C-D144-A086-B84ABD0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Kdy začít?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5C59C-9A7B-C743-8B85-4B725554F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.</a:t>
            </a:r>
            <a:r>
              <a:rPr lang="cs-CZ" sz="1800" b="1">
                <a:solidFill>
                  <a:schemeClr val="tx2"/>
                </a:solidFill>
              </a:rPr>
              <a:t> Logopedie u nejmenších dětí</a:t>
            </a:r>
            <a:endParaRPr lang="cs-CZ" sz="1800">
              <a:solidFill>
                <a:schemeClr val="tx2"/>
              </a:solidFill>
            </a:endParaRPr>
          </a:p>
          <a:p>
            <a:r>
              <a:rPr lang="cs-CZ" sz="1800">
                <a:solidFill>
                  <a:schemeClr val="tx2"/>
                </a:solidFill>
              </a:rPr>
              <a:t>V níže vyjmenovaných případech je vhodné vyhledat logopedii již před třetím rokem života dítěte.</a:t>
            </a:r>
          </a:p>
          <a:p>
            <a:pPr lvl="0"/>
            <a:r>
              <a:rPr lang="cs-CZ" sz="1800">
                <a:solidFill>
                  <a:schemeClr val="tx2"/>
                </a:solidFill>
              </a:rPr>
              <a:t>rozštěpovými vadami</a:t>
            </a:r>
          </a:p>
          <a:p>
            <a:pPr lvl="0"/>
            <a:r>
              <a:rPr lang="cs-CZ" sz="1800">
                <a:solidFill>
                  <a:schemeClr val="tx2"/>
                </a:solidFill>
              </a:rPr>
              <a:t>sluchově postižené děti</a:t>
            </a:r>
          </a:p>
          <a:p>
            <a:pPr lvl="0"/>
            <a:r>
              <a:rPr lang="cs-CZ" sz="1800">
                <a:solidFill>
                  <a:schemeClr val="tx2"/>
                </a:solidFill>
              </a:rPr>
              <a:t>děti s tělesným postižením</a:t>
            </a:r>
          </a:p>
          <a:p>
            <a:pPr lvl="0"/>
            <a:r>
              <a:rPr lang="cs-CZ" sz="1800">
                <a:solidFill>
                  <a:schemeClr val="tx2"/>
                </a:solidFill>
              </a:rPr>
              <a:t>děti se zrakovým postižením</a:t>
            </a:r>
          </a:p>
          <a:p>
            <a:pPr lvl="0"/>
            <a:r>
              <a:rPr lang="cs-CZ" sz="1800">
                <a:solidFill>
                  <a:schemeClr val="tx2"/>
                </a:solidFill>
              </a:rPr>
              <a:t>děti s různými syndromy a jinými kombinovanými vadami</a:t>
            </a:r>
          </a:p>
          <a:p>
            <a:endParaRPr lang="cs-CZ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0CB0150-1608-B045-A90E-AE8FC14B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Děti do tří let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54DA0-17F0-F74A-88A0-2A3C62121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430307"/>
            <a:ext cx="4484536" cy="5751038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Řeč dítěte do tří let věku</a:t>
            </a:r>
            <a:endParaRPr lang="cs-CZ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narození do tří let věku dítěte dochází k prudkému rozvoji řeči. Děti si nejdříve broukají, pak žvatlají, kolem prvního roku začínají používat první slova, v osmnácti měsících je začínají spojovat do dvouslovných vět, ve třech letech již komunikují v zatím gramaticky nesprávných větách.</a:t>
            </a:r>
          </a:p>
          <a:p>
            <a:r>
              <a:rPr lang="cs-CZ" sz="14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třech letech ještě není tolik důležité jakou má dítě výslovnost, ale </a:t>
            </a:r>
            <a:r>
              <a:rPr lang="cs-CZ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 je obsah jeho řeči: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slovní zásoba</a:t>
            </a:r>
          </a:p>
          <a:p>
            <a:pPr lvl="0"/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vět</a:t>
            </a:r>
          </a:p>
          <a:p>
            <a:pPr lvl="0"/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říkanky, písničky</a:t>
            </a:r>
          </a:p>
          <a:p>
            <a:r>
              <a:rPr lang="cs-CZ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tříletým dítětem je možné začít docházet na logopedii v případě, že má: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tzv. opožděný vývoj řeči</a:t>
            </a:r>
          </a:p>
          <a:p>
            <a:pPr lvl="0"/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postiženo rozumění řeči</a:t>
            </a:r>
          </a:p>
          <a:p>
            <a:pPr lvl="0"/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řeč je výrazně nesrozumitelná</a:t>
            </a:r>
          </a:p>
          <a:p>
            <a:pPr lvl="0"/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řeč je neplynulá (vývojová neplynulost, koktavost)</a:t>
            </a:r>
          </a:p>
          <a:p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případě, že je dítě schopno dobře spolupracovat, je možné začít také s nápravou výslovnosti. POZOR! Pouze s vyvozováním hlásek, které by dítě již v tomto věku mělo umět. Jedná se o hlásky: M B P, D T N L J, K G H Ch, V F, samohlásky A O U I E, OU AU. Nikdy nenapravujeme výslovnost, která neodpovídá věku. Vada výslovnosti se nazývá Dyslálie.</a:t>
            </a:r>
            <a:endParaRPr lang="cs-CZ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9F80062-096C-454D-B4EF-06845BDE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Děti do pěti let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2FB53-D238-A14D-A579-B9969198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cs-C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Vyjadřovací schopnosti dětí se rozvíjí a zlepšují se. Stále narůstá slovní zásoba, děti tvoří složitější a rozvité věty, začínají používat všechny slovní druhy, dysgramatismy postupně ubývají, nechybují v předložkových vazbách, atd. Výslovnost hlásek se stále vyvíjí.</a:t>
            </a:r>
          </a:p>
          <a:p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čtyřletým dítětem může být zahájena logopedická péče v případě, že ještě neumí vyslovit hlásky odpovídající věku</a:t>
            </a:r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Jedná se o již výše zmíněné hlásky a </a:t>
            </a:r>
            <a:r>
              <a:rPr lang="cs-CZ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</a:t>
            </a:r>
            <a:r>
              <a:rPr lang="cs-CZ" sz="14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</a:t>
            </a:r>
            <a:r>
              <a:rPr lang="cs-CZ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</a:t>
            </a:r>
            <a:r>
              <a:rPr lang="cs-CZ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Mě, </a:t>
            </a:r>
            <a:r>
              <a:rPr lang="cs-CZ" sz="14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Ť</a:t>
            </a:r>
            <a:r>
              <a:rPr lang="cs-CZ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</a:t>
            </a:r>
            <a:r>
              <a:rPr lang="cs-CZ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cs-CZ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Nikdy nenapravujeme výslovnost, která neodpovídá věku. </a:t>
            </a:r>
            <a:endParaRPr lang="cs-CZ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Vada výslovnosti se nazývá Dyslálie</a:t>
            </a:r>
            <a:endParaRPr lang="cs-CZ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čtyřletým dítětem může být zahájena logopedická péče také v případě, že:</a:t>
            </a:r>
            <a:endParaRPr lang="cs-CZ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mělo opožděný vývoj řeči nebo má</a:t>
            </a:r>
            <a:endParaRPr lang="cs-CZ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vývojovou dysfázii</a:t>
            </a:r>
            <a:endParaRPr lang="cs-CZ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koktavost</a:t>
            </a:r>
            <a:endParaRPr lang="cs-CZ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A49B828-BDD2-A142-B170-F770B767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Děti od pěti let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8024E-EC14-2848-A56E-DF23CF3EF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Po pátém roce jsou děti schopny srozumitelně komunikovat s vrstevníky i dospělými. Orientují se v čase i prostoru, rozeznávají pravou a levou stranu, dokáží vyprávět, popisovat obrázky. Výslovnost hlásek se stále vyvíjí.</a:t>
            </a:r>
          </a:p>
          <a:p>
            <a:r>
              <a:rPr lang="cs-CZ" sz="1800" b="1">
                <a:solidFill>
                  <a:schemeClr val="tx2"/>
                </a:solidFill>
              </a:rPr>
              <a:t>S pětiletým dítětem může být zahájena logopedická péče v případě, že ještě neumí vyslovit hlásky odpovídající věku. CSZ, ČŠŽ, R, Ř. I tyto hlásky se samozřejmě mohou spontánně upravit až kolem šestého roku. Není to však pravidlem u všech dětí.</a:t>
            </a:r>
            <a:endParaRPr lang="cs-CZ" sz="1800">
              <a:solidFill>
                <a:schemeClr val="tx2"/>
              </a:solidFill>
            </a:endParaRPr>
          </a:p>
          <a:p>
            <a:r>
              <a:rPr lang="cs-CZ" sz="1800" b="1" u="sng">
                <a:solidFill>
                  <a:schemeClr val="tx2"/>
                </a:solidFill>
              </a:rPr>
              <a:t>Vždy je potřeba mít na paměti, že logopedická terapie je dlouhodobá záležitost. Může trvat několik měsíců i let. Při vstupu do školy je ideální, když má dítě fyziologickou (přirozenou, správnou) výslovnost všech hlásek</a:t>
            </a:r>
            <a:endParaRPr lang="cs-CZ" sz="1800">
              <a:solidFill>
                <a:schemeClr val="tx2"/>
              </a:solidFill>
            </a:endParaRPr>
          </a:p>
          <a:p>
            <a:r>
              <a:rPr lang="cs-CZ" sz="1800">
                <a:solidFill>
                  <a:schemeClr val="tx2"/>
                </a:solidFill>
              </a:rPr>
              <a:t> </a:t>
            </a:r>
          </a:p>
          <a:p>
            <a:endParaRPr lang="cs-CZ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E5C3651-D1E1-954B-A08A-8FB99DE6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Cvičení rodičů s dětmi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E9228B-409B-8540-A808-38BA51CE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841247"/>
            <a:ext cx="4753319" cy="5340097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Provádíme pestré a hravé aktivity pro děti od 12 měsíců do 3 let. Můžeme zařadit dle zájmu i děti 4 leté.</a:t>
            </a:r>
          </a:p>
          <a:p>
            <a:r>
              <a:rPr lang="cs-CZ" sz="1800" dirty="0">
                <a:solidFill>
                  <a:schemeClr val="tx2"/>
                </a:solidFill>
              </a:rPr>
              <a:t>Cvičení probíhá tak, aby podporovalo nejen pohybový, ale i sociální a rozumový vývoj dítěte.</a:t>
            </a:r>
          </a:p>
          <a:p>
            <a:r>
              <a:rPr lang="cs-CZ" sz="1800" dirty="0">
                <a:solidFill>
                  <a:schemeClr val="tx2"/>
                </a:solidFill>
              </a:rPr>
              <a:t>Dbáme na zdravotní hledisko všech aktivit. Děti si postupně zvykají na kolektiv vrstevníků.</a:t>
            </a:r>
          </a:p>
          <a:p>
            <a:r>
              <a:rPr lang="cs-CZ" sz="1800" dirty="0">
                <a:solidFill>
                  <a:schemeClr val="tx2"/>
                </a:solidFill>
              </a:rPr>
              <a:t>Děti jsou rozděleny dle věku dítěte a aktuálních pohybových dovedností.</a:t>
            </a:r>
          </a:p>
          <a:p>
            <a:r>
              <a:rPr lang="cs-CZ" sz="1800" dirty="0">
                <a:solidFill>
                  <a:schemeClr val="tx2"/>
                </a:solidFill>
              </a:rPr>
              <a:t>Skupinka se tvoří z pěti dětí + rodič.</a:t>
            </a:r>
          </a:p>
        </p:txBody>
      </p:sp>
    </p:spTree>
    <p:extLst>
      <p:ext uri="{BB962C8B-B14F-4D97-AF65-F5344CB8AC3E}">
        <p14:creationId xmlns:p14="http://schemas.microsoft.com/office/powerpoint/2010/main" val="4861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1303</Words>
  <Application>Microsoft Office PowerPoint</Application>
  <PresentationFormat>Širokoúhlá obrazovka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Poradna pro speciální vzdělávací potřeby </vt:lpstr>
      <vt:lpstr>Co u nás najdete?</vt:lpstr>
      <vt:lpstr>Náš záměr </vt:lpstr>
      <vt:lpstr>Logopedie</vt:lpstr>
      <vt:lpstr>Kdy začít? </vt:lpstr>
      <vt:lpstr>Děti do tří let věku</vt:lpstr>
      <vt:lpstr>Děti do pěti let věku</vt:lpstr>
      <vt:lpstr>Děti od pěti let věku</vt:lpstr>
      <vt:lpstr>Cvičení rodičů s dětmi</vt:lpstr>
      <vt:lpstr>Obsah hodiny terapie</vt:lpstr>
      <vt:lpstr>Obsah hodiny terapie</vt:lpstr>
      <vt:lpstr>Obsah cvičení rodičů s dětmi</vt:lpstr>
      <vt:lpstr>Skotačíme s hrošíkem</vt:lpstr>
      <vt:lpstr>Předškoláci</vt:lpstr>
      <vt:lpstr>Cenník lekcí  1 hodina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Miroslava Sedlárová</dc:creator>
  <cp:lastModifiedBy>Jakub Sedlár</cp:lastModifiedBy>
  <cp:revision>19</cp:revision>
  <cp:lastPrinted>2021-02-22T14:12:45Z</cp:lastPrinted>
  <dcterms:created xsi:type="dcterms:W3CDTF">2021-01-21T08:09:03Z</dcterms:created>
  <dcterms:modified xsi:type="dcterms:W3CDTF">2021-03-29T12:58:25Z</dcterms:modified>
</cp:coreProperties>
</file>